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1065" r:id="rId3"/>
    <p:sldId id="1070" r:id="rId4"/>
    <p:sldId id="1049" r:id="rId5"/>
    <p:sldId id="1066" r:id="rId6"/>
    <p:sldId id="1050" r:id="rId7"/>
    <p:sldId id="1064"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2" clrIdx="0"/>
  <p:cmAuthor id="2" name="Mike"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1" d="100"/>
          <a:sy n="101" d="100"/>
        </p:scale>
        <p:origin x="6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7EA4D-A4E4-4A02-93CA-25E559CBCD64}"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D2004-248C-4C8E-A2B2-85D59DB22B92}" type="slidenum">
              <a:rPr lang="en-US" smtClean="0"/>
              <a:t>‹#›</a:t>
            </a:fld>
            <a:endParaRPr lang="en-US"/>
          </a:p>
        </p:txBody>
      </p:sp>
    </p:spTree>
    <p:extLst>
      <p:ext uri="{BB962C8B-B14F-4D97-AF65-F5344CB8AC3E}">
        <p14:creationId xmlns:p14="http://schemas.microsoft.com/office/powerpoint/2010/main" val="283131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3/8/19</a:t>
            </a:r>
            <a:endParaRPr lang="en-US" dirty="0"/>
          </a:p>
        </p:txBody>
      </p:sp>
      <p:sp>
        <p:nvSpPr>
          <p:cNvPr id="5" name="Slide Number Placeholder 4"/>
          <p:cNvSpPr>
            <a:spLocks noGrp="1"/>
          </p:cNvSpPr>
          <p:nvPr>
            <p:ph type="sldNum" sz="quarter" idx="5"/>
          </p:nvPr>
        </p:nvSpPr>
        <p:spPr/>
        <p:txBody>
          <a:bodyPr/>
          <a:lstStyle/>
          <a:p>
            <a:fld id="{7EC56409-832E-E743-A903-6F881BC412CA}" type="slidenum">
              <a:rPr lang="en-US" smtClean="0"/>
              <a:t>4</a:t>
            </a:fld>
            <a:endParaRPr lang="en-US" dirty="0"/>
          </a:p>
        </p:txBody>
      </p:sp>
    </p:spTree>
    <p:extLst>
      <p:ext uri="{BB962C8B-B14F-4D97-AF65-F5344CB8AC3E}">
        <p14:creationId xmlns:p14="http://schemas.microsoft.com/office/powerpoint/2010/main" val="61985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3/8/19</a:t>
            </a:r>
            <a:endParaRPr lang="en-US" dirty="0"/>
          </a:p>
        </p:txBody>
      </p:sp>
      <p:sp>
        <p:nvSpPr>
          <p:cNvPr id="5" name="Slide Number Placeholder 4"/>
          <p:cNvSpPr>
            <a:spLocks noGrp="1"/>
          </p:cNvSpPr>
          <p:nvPr>
            <p:ph type="sldNum" sz="quarter" idx="5"/>
          </p:nvPr>
        </p:nvSpPr>
        <p:spPr/>
        <p:txBody>
          <a:bodyPr/>
          <a:lstStyle/>
          <a:p>
            <a:fld id="{7EC56409-832E-E743-A903-6F881BC412CA}" type="slidenum">
              <a:rPr lang="en-US" smtClean="0"/>
              <a:t>5</a:t>
            </a:fld>
            <a:endParaRPr lang="en-US" dirty="0"/>
          </a:p>
        </p:txBody>
      </p:sp>
    </p:spTree>
    <p:extLst>
      <p:ext uri="{BB962C8B-B14F-4D97-AF65-F5344CB8AC3E}">
        <p14:creationId xmlns:p14="http://schemas.microsoft.com/office/powerpoint/2010/main" val="137406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1120-FF46-4E08-8098-2F7BE21C5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48399-BF3E-4451-BF66-7EA505A2B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E258D3-12C3-43FD-B7F1-DFC4962141A9}"/>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74A6BF1A-BD65-46BF-A1B9-EBE511537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D3C84-FFA4-407E-B5CC-512A338EF12B}"/>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44087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CFB1-A461-4B3D-9383-B2009E2CF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FCC549-FD62-413E-9364-8DDB12B72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B3187-BEAD-486A-B5B0-5F97C2B40139}"/>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5F776757-414D-41C4-8870-B57DED70C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AD154-3C45-4DE3-86DF-0EA08A41FEE2}"/>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26940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892BD-BC40-4302-ABC3-A7133DEA45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59228-24FD-4250-BD69-2BD3353126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F4E22-6992-452A-8453-BC03436D0AA3}"/>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B00DDA4F-355D-4501-A333-6D9A60293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43FB0-6755-47D1-907C-96DEA27B1D9E}"/>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385740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263" y="1294731"/>
            <a:ext cx="6095742" cy="1675534"/>
          </a:xfrm>
        </p:spPr>
        <p:txBody>
          <a:bodyPr anchor="b" anchorCtr="0">
            <a:normAutofit/>
          </a:bodyPr>
          <a:lstStyle>
            <a:lvl1pPr algn="l">
              <a:defRPr sz="3385" cap="none">
                <a:latin typeface="Lucida Sans Unicode" panose="020B0602030504020204" pitchFamily="34" charset="0"/>
                <a:cs typeface="Lucida Sans Unicode" panose="020B0602030504020204" pitchFamily="34" charset="0"/>
              </a:defRPr>
            </a:lvl1pPr>
          </a:lstStyle>
          <a:p>
            <a:r>
              <a:rPr lang="en-US" dirty="0"/>
              <a:t>Add your document title into this box </a:t>
            </a:r>
          </a:p>
        </p:txBody>
      </p:sp>
      <p:sp>
        <p:nvSpPr>
          <p:cNvPr id="6" name="Slide Number Placeholder 5"/>
          <p:cNvSpPr>
            <a:spLocks noGrp="1"/>
          </p:cNvSpPr>
          <p:nvPr>
            <p:ph type="sldNum" sz="quarter" idx="12"/>
          </p:nvPr>
        </p:nvSpPr>
        <p:spPr>
          <a:xfrm>
            <a:off x="11703812" y="6516082"/>
            <a:ext cx="444175" cy="244677"/>
          </a:xfrm>
          <a:prstGeom prst="rect">
            <a:avLst/>
          </a:prstGeom>
        </p:spPr>
        <p:txBody>
          <a:bodyPr/>
          <a:lstStyle>
            <a:lvl1pPr algn="l">
              <a:defRPr sz="1164"/>
            </a:lvl1pPr>
          </a:lstStyle>
          <a:p>
            <a:fld id="{DC072636-299A-6C46-A669-0ADFB831C07C}" type="slidenum">
              <a:rPr lang="en-US" smtClean="0"/>
              <a:pPr/>
              <a:t>‹#›</a:t>
            </a:fld>
            <a:endParaRPr lang="en-US" dirty="0"/>
          </a:p>
        </p:txBody>
      </p:sp>
      <p:pic>
        <p:nvPicPr>
          <p:cNvPr id="11" name="Picture 10">
            <a:extLst>
              <a:ext uri="{FF2B5EF4-FFF2-40B4-BE49-F238E27FC236}">
                <a16:creationId xmlns:a16="http://schemas.microsoft.com/office/drawing/2014/main" id="{B6CA243A-AF94-4046-84FE-8EB37D679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3743" y="1"/>
            <a:ext cx="1224244" cy="835407"/>
          </a:xfrm>
          <a:prstGeom prst="rect">
            <a:avLst/>
          </a:prstGeom>
        </p:spPr>
      </p:pic>
      <p:pic>
        <p:nvPicPr>
          <p:cNvPr id="14" name="Picture 13">
            <a:extLst>
              <a:ext uri="{FF2B5EF4-FFF2-40B4-BE49-F238E27FC236}">
                <a16:creationId xmlns:a16="http://schemas.microsoft.com/office/drawing/2014/main" id="{0854886D-7BBD-D241-B213-4ABBEBA26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696" y="6567656"/>
            <a:ext cx="1719377" cy="141529"/>
          </a:xfrm>
          <a:prstGeom prst="rect">
            <a:avLst/>
          </a:prstGeom>
        </p:spPr>
      </p:pic>
      <p:sp>
        <p:nvSpPr>
          <p:cNvPr id="22" name="Subtitle 2">
            <a:extLst>
              <a:ext uri="{FF2B5EF4-FFF2-40B4-BE49-F238E27FC236}">
                <a16:creationId xmlns:a16="http://schemas.microsoft.com/office/drawing/2014/main" id="{F5EC2CA6-AFC2-EC4A-8527-C5B9EDA8D5EA}"/>
              </a:ext>
            </a:extLst>
          </p:cNvPr>
          <p:cNvSpPr txBox="1">
            <a:spLocks/>
          </p:cNvSpPr>
          <p:nvPr userDrawn="1"/>
        </p:nvSpPr>
        <p:spPr>
          <a:xfrm>
            <a:off x="10250586" y="6586847"/>
            <a:ext cx="1346313" cy="182786"/>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52" cap="all" baseline="0" dirty="0"/>
              <a:t>© Konica Minolta</a:t>
            </a:r>
          </a:p>
        </p:txBody>
      </p:sp>
      <p:sp>
        <p:nvSpPr>
          <p:cNvPr id="23" name="Text Placeholder 16">
            <a:extLst>
              <a:ext uri="{FF2B5EF4-FFF2-40B4-BE49-F238E27FC236}">
                <a16:creationId xmlns:a16="http://schemas.microsoft.com/office/drawing/2014/main" id="{406CE4D4-48D7-E841-905B-F56F8FA03C29}"/>
              </a:ext>
            </a:extLst>
          </p:cNvPr>
          <p:cNvSpPr>
            <a:spLocks noGrp="1"/>
          </p:cNvSpPr>
          <p:nvPr>
            <p:ph type="body" sz="quarter" idx="14" hasCustomPrompt="1"/>
          </p:nvPr>
        </p:nvSpPr>
        <p:spPr>
          <a:xfrm>
            <a:off x="868695" y="3208308"/>
            <a:ext cx="6103310" cy="988730"/>
          </a:xfrm>
        </p:spPr>
        <p:txBody>
          <a:bodyPr>
            <a:normAutofit/>
          </a:bodyPr>
          <a:lstStyle>
            <a:lvl1pPr marL="0" indent="0">
              <a:buNone/>
              <a:defRPr sz="1904" b="1" cap="none"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Add your optional sub-title into this box</a:t>
            </a:r>
          </a:p>
        </p:txBody>
      </p:sp>
      <p:pic>
        <p:nvPicPr>
          <p:cNvPr id="10" name="図 9">
            <a:extLst>
              <a:ext uri="{FF2B5EF4-FFF2-40B4-BE49-F238E27FC236}">
                <a16:creationId xmlns:a16="http://schemas.microsoft.com/office/drawing/2014/main" id="{C896B5DD-3A6E-49E0-8C5A-9297BDBCF5AA}"/>
              </a:ext>
            </a:extLst>
          </p:cNvPr>
          <p:cNvPicPr>
            <a:picLocks noChangeAspect="1"/>
          </p:cNvPicPr>
          <p:nvPr userDrawn="1"/>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56352" y="856318"/>
            <a:ext cx="2793742" cy="5145364"/>
          </a:xfrm>
          <a:prstGeom prst="rect">
            <a:avLst/>
          </a:prstGeom>
        </p:spPr>
      </p:pic>
      <p:pic>
        <p:nvPicPr>
          <p:cNvPr id="9" name="Picture 2" descr="D:\Illustration\logos\SEC\sec2017_croppe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9120" y="6418072"/>
            <a:ext cx="575554" cy="3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9956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883884" y="1942096"/>
            <a:ext cx="6705316"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Title 1">
            <a:extLst>
              <a:ext uri="{FF2B5EF4-FFF2-40B4-BE49-F238E27FC236}">
                <a16:creationId xmlns:a16="http://schemas.microsoft.com/office/drawing/2014/main" id="{B831CBE3-B43D-4071-96C3-C3BB707B27D9}"/>
              </a:ext>
            </a:extLst>
          </p:cNvPr>
          <p:cNvSpPr>
            <a:spLocks noGrp="1"/>
          </p:cNvSpPr>
          <p:nvPr>
            <p:ph type="title" hasCustomPrompt="1"/>
          </p:nvPr>
        </p:nvSpPr>
        <p:spPr>
          <a:xfrm>
            <a:off x="883884" y="196655"/>
            <a:ext cx="7467360" cy="735822"/>
          </a:xfrm>
        </p:spPr>
        <p:txBody>
          <a:bodyPr/>
          <a:lstStyle>
            <a:lvl1pPr>
              <a:defRPr cap="none">
                <a:latin typeface="Lucida Sans Unicode" panose="020B0602030504020204" pitchFamily="34" charset="0"/>
                <a:cs typeface="Lucida Sans Unicode" panose="020B0602030504020204" pitchFamily="34" charset="0"/>
              </a:defRPr>
            </a:lvl1pPr>
          </a:lstStyle>
          <a:p>
            <a:r>
              <a:rPr lang="en-US" dirty="0"/>
              <a:t>Click to edit master title style</a:t>
            </a:r>
            <a:br>
              <a:rPr lang="en-US" dirty="0"/>
            </a:br>
            <a:endParaRPr lang="en-US" dirty="0"/>
          </a:p>
        </p:txBody>
      </p:sp>
      <p:sp>
        <p:nvSpPr>
          <p:cNvPr id="7" name="正方形/長方形 6">
            <a:extLst>
              <a:ext uri="{FF2B5EF4-FFF2-40B4-BE49-F238E27FC236}">
                <a16:creationId xmlns:a16="http://schemas.microsoft.com/office/drawing/2014/main" id="{56D050AC-9092-49AA-A509-5A2852E56AF4}"/>
              </a:ext>
            </a:extLst>
          </p:cNvPr>
          <p:cNvSpPr/>
          <p:nvPr userDrawn="1"/>
        </p:nvSpPr>
        <p:spPr>
          <a:xfrm>
            <a:off x="0" y="0"/>
            <a:ext cx="145155" cy="6858000"/>
          </a:xfrm>
          <a:prstGeom prst="rect">
            <a:avLst/>
          </a:prstGeom>
          <a:solidFill>
            <a:srgbClr val="E5E3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04"/>
          </a:p>
        </p:txBody>
      </p:sp>
      <p:pic>
        <p:nvPicPr>
          <p:cNvPr id="19" name="Picture 10">
            <a:extLst>
              <a:ext uri="{FF2B5EF4-FFF2-40B4-BE49-F238E27FC236}">
                <a16:creationId xmlns:a16="http://schemas.microsoft.com/office/drawing/2014/main" id="{D23B59F4-124A-45FA-904F-0504555B12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3743" y="1"/>
            <a:ext cx="1224244" cy="835407"/>
          </a:xfrm>
          <a:prstGeom prst="rect">
            <a:avLst/>
          </a:prstGeom>
        </p:spPr>
      </p:pic>
      <p:sp>
        <p:nvSpPr>
          <p:cNvPr id="8" name="Slide Number Placeholder 5">
            <a:extLst>
              <a:ext uri="{FF2B5EF4-FFF2-40B4-BE49-F238E27FC236}">
                <a16:creationId xmlns:a16="http://schemas.microsoft.com/office/drawing/2014/main" id="{1F2B409D-1C14-4283-87E4-3854D371E392}"/>
              </a:ext>
            </a:extLst>
          </p:cNvPr>
          <p:cNvSpPr>
            <a:spLocks noGrp="1"/>
          </p:cNvSpPr>
          <p:nvPr>
            <p:ph type="sldNum" sz="quarter" idx="12"/>
          </p:nvPr>
        </p:nvSpPr>
        <p:spPr>
          <a:xfrm>
            <a:off x="11703812" y="6516082"/>
            <a:ext cx="444175" cy="244677"/>
          </a:xfrm>
          <a:prstGeom prst="rect">
            <a:avLst/>
          </a:prstGeom>
        </p:spPr>
        <p:txBody>
          <a:bodyPr/>
          <a:lstStyle>
            <a:lvl1pPr algn="l">
              <a:defRPr sz="1164"/>
            </a:lvl1pPr>
          </a:lstStyle>
          <a:p>
            <a:fld id="{DC072636-299A-6C46-A669-0ADFB831C07C}" type="slidenum">
              <a:rPr lang="en-US" smtClean="0"/>
              <a:pPr/>
              <a:t>‹#›</a:t>
            </a:fld>
            <a:endParaRPr lang="en-US" dirty="0"/>
          </a:p>
        </p:txBody>
      </p:sp>
      <p:sp>
        <p:nvSpPr>
          <p:cNvPr id="10" name="Subtitle 2">
            <a:extLst>
              <a:ext uri="{FF2B5EF4-FFF2-40B4-BE49-F238E27FC236}">
                <a16:creationId xmlns:a16="http://schemas.microsoft.com/office/drawing/2014/main" id="{6C218593-2F40-472D-A4DF-ACF0D19C03FA}"/>
              </a:ext>
            </a:extLst>
          </p:cNvPr>
          <p:cNvSpPr txBox="1">
            <a:spLocks/>
          </p:cNvSpPr>
          <p:nvPr userDrawn="1"/>
        </p:nvSpPr>
        <p:spPr>
          <a:xfrm>
            <a:off x="10250586" y="6586847"/>
            <a:ext cx="1346313" cy="182786"/>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52" cap="all" baseline="0" dirty="0"/>
              <a:t>© Konica Minolta</a:t>
            </a:r>
          </a:p>
        </p:txBody>
      </p:sp>
    </p:spTree>
    <p:extLst>
      <p:ext uri="{BB962C8B-B14F-4D97-AF65-F5344CB8AC3E}">
        <p14:creationId xmlns:p14="http://schemas.microsoft.com/office/powerpoint/2010/main" val="2654010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CCE050-00CC-0F4E-BCF6-07C35C6DD4FB}"/>
              </a:ext>
            </a:extLst>
          </p:cNvPr>
          <p:cNvSpPr/>
          <p:nvPr/>
        </p:nvSpPr>
        <p:spPr>
          <a:xfrm>
            <a:off x="0" y="0"/>
            <a:ext cx="4990889" cy="6858000"/>
          </a:xfrm>
          <a:prstGeom prst="rect">
            <a:avLst/>
          </a:prstGeom>
          <a:solidFill>
            <a:schemeClr val="accent6">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753" tIns="48376" rIns="96753" bIns="48376" rtlCol="0" anchor="ctr"/>
          <a:lstStyle/>
          <a:p>
            <a:pPr algn="ctr"/>
            <a:endParaRPr lang="en-US" dirty="0"/>
          </a:p>
        </p:txBody>
      </p:sp>
      <p:sp>
        <p:nvSpPr>
          <p:cNvPr id="2" name="Title 1"/>
          <p:cNvSpPr>
            <a:spLocks noGrp="1"/>
          </p:cNvSpPr>
          <p:nvPr>
            <p:ph type="ctrTitle" hasCustomPrompt="1"/>
          </p:nvPr>
        </p:nvSpPr>
        <p:spPr>
          <a:xfrm>
            <a:off x="876263" y="1176800"/>
            <a:ext cx="3771740" cy="1572717"/>
          </a:xfrm>
        </p:spPr>
        <p:txBody>
          <a:bodyPr anchor="ctr" anchorCtr="0">
            <a:normAutofit/>
          </a:bodyPr>
          <a:lstStyle>
            <a:lvl1pPr algn="l">
              <a:defRPr sz="2300" cap="none">
                <a:solidFill>
                  <a:schemeClr val="tx1"/>
                </a:solidFill>
                <a:latin typeface="Lucida Sans Unicode" panose="020B0602030504020204" pitchFamily="34" charset="0"/>
                <a:cs typeface="Lucida Sans Unicode" panose="020B0602030504020204" pitchFamily="34" charset="0"/>
              </a:defRPr>
            </a:lvl1pPr>
          </a:lstStyle>
          <a:p>
            <a:r>
              <a:rPr lang="en-US" dirty="0"/>
              <a:t>Add your section title into this box </a:t>
            </a:r>
          </a:p>
        </p:txBody>
      </p:sp>
      <p:sp>
        <p:nvSpPr>
          <p:cNvPr id="12" name="Text Placeholder 3">
            <a:extLst>
              <a:ext uri="{FF2B5EF4-FFF2-40B4-BE49-F238E27FC236}">
                <a16:creationId xmlns:a16="http://schemas.microsoft.com/office/drawing/2014/main" id="{23DD1255-DAEB-2949-B192-4855648B7857}"/>
              </a:ext>
            </a:extLst>
          </p:cNvPr>
          <p:cNvSpPr>
            <a:spLocks noGrp="1"/>
          </p:cNvSpPr>
          <p:nvPr>
            <p:ph type="body" sz="quarter" idx="13" hasCustomPrompt="1"/>
          </p:nvPr>
        </p:nvSpPr>
        <p:spPr>
          <a:xfrm>
            <a:off x="7128381" y="2327422"/>
            <a:ext cx="2839256" cy="2584345"/>
          </a:xfrm>
        </p:spPr>
        <p:txBody>
          <a:bodyPr/>
          <a:lstStyle>
            <a:lvl1pPr marL="0" indent="0">
              <a:buNone/>
              <a:defRPr>
                <a:solidFill>
                  <a:schemeClr val="accent1"/>
                </a:solidFill>
              </a:defRPr>
            </a:lvl1pPr>
          </a:lstStyle>
          <a:p>
            <a:pPr lvl="0"/>
            <a:r>
              <a:rPr lang="en-US" dirty="0"/>
              <a:t>These slides look best when they have an image, to add an image use the ‘Format Background’ or ‘Slide Background’ option.</a:t>
            </a:r>
          </a:p>
          <a:p>
            <a:pPr lvl="0"/>
            <a:r>
              <a:rPr lang="en-US" dirty="0"/>
              <a:t>Then delete this instruction box</a:t>
            </a:r>
          </a:p>
        </p:txBody>
      </p:sp>
      <p:pic>
        <p:nvPicPr>
          <p:cNvPr id="20" name="Picture 10">
            <a:extLst>
              <a:ext uri="{FF2B5EF4-FFF2-40B4-BE49-F238E27FC236}">
                <a16:creationId xmlns:a16="http://schemas.microsoft.com/office/drawing/2014/main" id="{4836E8A5-8E6F-4960-8477-D3938C985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3743" y="1"/>
            <a:ext cx="1224244" cy="835407"/>
          </a:xfrm>
          <a:prstGeom prst="rect">
            <a:avLst/>
          </a:prstGeom>
        </p:spPr>
      </p:pic>
      <p:sp>
        <p:nvSpPr>
          <p:cNvPr id="9" name="Slide Number Placeholder 5">
            <a:extLst>
              <a:ext uri="{FF2B5EF4-FFF2-40B4-BE49-F238E27FC236}">
                <a16:creationId xmlns:a16="http://schemas.microsoft.com/office/drawing/2014/main" id="{016ECBF6-BDB4-45CB-AD46-C7650B6C00C2}"/>
              </a:ext>
            </a:extLst>
          </p:cNvPr>
          <p:cNvSpPr>
            <a:spLocks noGrp="1"/>
          </p:cNvSpPr>
          <p:nvPr>
            <p:ph type="sldNum" sz="quarter" idx="12"/>
          </p:nvPr>
        </p:nvSpPr>
        <p:spPr>
          <a:xfrm>
            <a:off x="11703812" y="6516082"/>
            <a:ext cx="444175" cy="244677"/>
          </a:xfrm>
          <a:prstGeom prst="rect">
            <a:avLst/>
          </a:prstGeom>
        </p:spPr>
        <p:txBody>
          <a:bodyPr/>
          <a:lstStyle>
            <a:lvl1pPr algn="l">
              <a:defRPr sz="1200"/>
            </a:lvl1pPr>
          </a:lstStyle>
          <a:p>
            <a:fld id="{DC072636-299A-6C46-A669-0ADFB831C07C}" type="slidenum">
              <a:rPr lang="en-US" smtClean="0"/>
              <a:pPr/>
              <a:t>‹#›</a:t>
            </a:fld>
            <a:endParaRPr lang="en-US" dirty="0"/>
          </a:p>
        </p:txBody>
      </p:sp>
      <p:sp>
        <p:nvSpPr>
          <p:cNvPr id="11" name="Subtitle 2">
            <a:extLst>
              <a:ext uri="{FF2B5EF4-FFF2-40B4-BE49-F238E27FC236}">
                <a16:creationId xmlns:a16="http://schemas.microsoft.com/office/drawing/2014/main" id="{F3D867D3-7373-4F51-BB58-FB730F4DA8E4}"/>
              </a:ext>
            </a:extLst>
          </p:cNvPr>
          <p:cNvSpPr txBox="1">
            <a:spLocks/>
          </p:cNvSpPr>
          <p:nvPr userDrawn="1"/>
        </p:nvSpPr>
        <p:spPr>
          <a:xfrm>
            <a:off x="10250586" y="6586847"/>
            <a:ext cx="1346313" cy="182786"/>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1000" cap="all" baseline="0" dirty="0"/>
              <a:t>© Konica Minolta</a:t>
            </a:r>
          </a:p>
        </p:txBody>
      </p:sp>
    </p:spTree>
    <p:extLst>
      <p:ext uri="{BB962C8B-B14F-4D97-AF65-F5344CB8AC3E}">
        <p14:creationId xmlns:p14="http://schemas.microsoft.com/office/powerpoint/2010/main" val="400428553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B3B-2DC0-4B4E-9743-E7366C9EC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14F6E-C030-4778-80BE-4E0369ACEC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478CF-3D9A-4F44-8933-70BBA4C57FEA}"/>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0D6D24E4-D510-4C02-B69B-1E4F7A00B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942E7-6CD6-4C3A-BF7C-5140FD1CD11F}"/>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33106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30A9-5AE6-4A25-82AE-49C2C3704A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0CB0B-B986-40EC-8A29-09FD0FA555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884248-3196-47EC-A763-71C3DEFCBB31}"/>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62E1FC4F-79BD-45F2-945E-264F4444C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4E5EA-825A-4AD3-94E0-7F2792F1006F}"/>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54322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9FD3F-4902-4443-8967-314CAB27B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A6E16-B2C9-422E-8358-52CFCBCF2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B32EA4-1312-4ABC-8FF4-C55A66259D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433AF8-C7DE-4C78-8DE2-B60EA44E24B7}"/>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6" name="Footer Placeholder 5">
            <a:extLst>
              <a:ext uri="{FF2B5EF4-FFF2-40B4-BE49-F238E27FC236}">
                <a16:creationId xmlns:a16="http://schemas.microsoft.com/office/drawing/2014/main" id="{EC6102CB-9443-49E4-A766-22881BD09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A4C0-3544-43F8-A2A8-737673C70F16}"/>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34663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7DE2-1DE2-4CF0-B836-D0945AD73C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09DA6-9562-479E-A97C-0A8C5D4F3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7BFB1-D20A-4647-8DDF-8782132E07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9698E-3450-47A8-9AD6-A85155284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16806-C1B9-4656-88F1-5180A1E3B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99F76-619A-4C4B-84F4-4D60F7E20E82}"/>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8" name="Footer Placeholder 7">
            <a:extLst>
              <a:ext uri="{FF2B5EF4-FFF2-40B4-BE49-F238E27FC236}">
                <a16:creationId xmlns:a16="http://schemas.microsoft.com/office/drawing/2014/main" id="{5BB486A0-1D2B-43BD-8F0C-1F29562F9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466A2-474A-4397-8452-464C9B804242}"/>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99745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607C-A57E-47D2-A38A-9AF95E8F57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31F1FC-6EC6-46AD-8861-47DDF0F497D0}"/>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4" name="Footer Placeholder 3">
            <a:extLst>
              <a:ext uri="{FF2B5EF4-FFF2-40B4-BE49-F238E27FC236}">
                <a16:creationId xmlns:a16="http://schemas.microsoft.com/office/drawing/2014/main" id="{B689CF64-C180-4D65-B477-8787FB34E6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EE2F9-A168-46FE-8419-A7D58A676976}"/>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317931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352D9-5F98-420F-AE15-474CB301B4E3}"/>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3" name="Footer Placeholder 2">
            <a:extLst>
              <a:ext uri="{FF2B5EF4-FFF2-40B4-BE49-F238E27FC236}">
                <a16:creationId xmlns:a16="http://schemas.microsoft.com/office/drawing/2014/main" id="{DABF26CF-27FA-4D05-9CA6-C89539D176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3222E7-22AA-4987-A9B6-13781B6858BA}"/>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8446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487A-5066-4535-9B06-2D094CCA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BDD35B-D21E-4CEF-9C12-5022C755D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67B3-411A-4844-BA7F-C3F3D4CFB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6A25B-4F3B-47A6-B631-94B0C2846F5F}"/>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6" name="Footer Placeholder 5">
            <a:extLst>
              <a:ext uri="{FF2B5EF4-FFF2-40B4-BE49-F238E27FC236}">
                <a16:creationId xmlns:a16="http://schemas.microsoft.com/office/drawing/2014/main" id="{0E27D022-0865-4D0E-A62A-0AD8BF03CF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02100-5F14-4632-8D4D-95B103A6C452}"/>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1777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8529D-0D1F-4483-A470-8031DC6B7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089CE-B951-485C-99F3-CE47A8841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BDE91-B341-49FC-9D35-44ADCB23F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62B4F-9764-48AA-8A42-980E155C167E}"/>
              </a:ext>
            </a:extLst>
          </p:cNvPr>
          <p:cNvSpPr>
            <a:spLocks noGrp="1"/>
          </p:cNvSpPr>
          <p:nvPr>
            <p:ph type="dt" sz="half" idx="10"/>
          </p:nvPr>
        </p:nvSpPr>
        <p:spPr/>
        <p:txBody>
          <a:bodyPr/>
          <a:lstStyle/>
          <a:p>
            <a:fld id="{037FE253-CF0E-412E-BEDF-7B4EAE10FCCA}" type="datetimeFigureOut">
              <a:rPr lang="en-US" smtClean="0"/>
              <a:t>3/30/2021</a:t>
            </a:fld>
            <a:endParaRPr lang="en-US"/>
          </a:p>
        </p:txBody>
      </p:sp>
      <p:sp>
        <p:nvSpPr>
          <p:cNvPr id="6" name="Footer Placeholder 5">
            <a:extLst>
              <a:ext uri="{FF2B5EF4-FFF2-40B4-BE49-F238E27FC236}">
                <a16:creationId xmlns:a16="http://schemas.microsoft.com/office/drawing/2014/main" id="{1F51217A-334E-4527-82EB-03755A227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3D9F2F-C53A-403F-8584-17CA133151EB}"/>
              </a:ext>
            </a:extLst>
          </p:cNvPr>
          <p:cNvSpPr>
            <a:spLocks noGrp="1"/>
          </p:cNvSpPr>
          <p:nvPr>
            <p:ph type="sldNum" sz="quarter" idx="12"/>
          </p:nvPr>
        </p:nvSpPr>
        <p:spPr/>
        <p:txBody>
          <a:bodyPr/>
          <a:lstStyle/>
          <a:p>
            <a:fld id="{89253E32-1C33-4DD4-9E6C-D967F6D3A4A1}" type="slidenum">
              <a:rPr lang="en-US" smtClean="0"/>
              <a:t>‹#›</a:t>
            </a:fld>
            <a:endParaRPr lang="en-US"/>
          </a:p>
        </p:txBody>
      </p:sp>
    </p:spTree>
    <p:extLst>
      <p:ext uri="{BB962C8B-B14F-4D97-AF65-F5344CB8AC3E}">
        <p14:creationId xmlns:p14="http://schemas.microsoft.com/office/powerpoint/2010/main" val="45632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F87CC-5308-49A8-9036-019DB9CDE4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E7444-7291-4DF1-9F32-D8BC8DBC1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C95D6-0CE7-4356-A7F6-3B63CE18C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FE253-CF0E-412E-BEDF-7B4EAE10FCCA}" type="datetimeFigureOut">
              <a:rPr lang="en-US" smtClean="0"/>
              <a:t>3/30/2021</a:t>
            </a:fld>
            <a:endParaRPr lang="en-US"/>
          </a:p>
        </p:txBody>
      </p:sp>
      <p:sp>
        <p:nvSpPr>
          <p:cNvPr id="5" name="Footer Placeholder 4">
            <a:extLst>
              <a:ext uri="{FF2B5EF4-FFF2-40B4-BE49-F238E27FC236}">
                <a16:creationId xmlns:a16="http://schemas.microsoft.com/office/drawing/2014/main" id="{F8E9CAE9-648D-46EF-A999-AF3F741E2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04554A-0DED-4B2D-A7A0-9D7F9A69F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53E32-1C33-4DD4-9E6C-D967F6D3A4A1}" type="slidenum">
              <a:rPr lang="en-US" smtClean="0"/>
              <a:t>‹#›</a:t>
            </a:fld>
            <a:endParaRPr lang="en-US"/>
          </a:p>
        </p:txBody>
      </p:sp>
    </p:spTree>
    <p:extLst>
      <p:ext uri="{BB962C8B-B14F-4D97-AF65-F5344CB8AC3E}">
        <p14:creationId xmlns:p14="http://schemas.microsoft.com/office/powerpoint/2010/main" val="2600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files.com/blog/infographic-7-disturbing-document-management-challenge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C494EB8D-12D6-6042-8ED8-846E78A4A042}"/>
              </a:ext>
            </a:extLst>
          </p:cNvPr>
          <p:cNvSpPr>
            <a:spLocks noGrp="1"/>
          </p:cNvSpPr>
          <p:nvPr>
            <p:ph type="sldNum" sz="quarter" idx="12"/>
          </p:nvPr>
        </p:nvSpPr>
        <p:spPr/>
        <p:txBody>
          <a:bodyPr/>
          <a:lstStyle/>
          <a:p>
            <a:fld id="{DC072636-299A-6C46-A669-0ADFB831C07C}" type="slidenum">
              <a:rPr lang="en-US" smtClean="0"/>
              <a:t>1</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7783" y="514039"/>
            <a:ext cx="4398265" cy="6351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BB4F3D-04BD-8541-A4C8-9862B2BAF82A}"/>
              </a:ext>
            </a:extLst>
          </p:cNvPr>
          <p:cNvSpPr>
            <a:spLocks noGrp="1"/>
          </p:cNvSpPr>
          <p:nvPr>
            <p:ph type="ctrTitle"/>
          </p:nvPr>
        </p:nvSpPr>
        <p:spPr>
          <a:xfrm>
            <a:off x="627281" y="1353312"/>
            <a:ext cx="6859214" cy="1155863"/>
          </a:xfrm>
        </p:spPr>
        <p:txBody>
          <a:bodyPr>
            <a:normAutofit/>
          </a:bodyPr>
          <a:lstStyle/>
          <a:p>
            <a:r>
              <a:rPr lang="en-US" sz="3200" b="1" dirty="0">
                <a:solidFill>
                  <a:schemeClr val="tx1">
                    <a:lumMod val="95000"/>
                    <a:lumOff val="5000"/>
                  </a:schemeClr>
                </a:solidFill>
                <a:latin typeface="Arial" panose="020B0604020202020204" pitchFamily="34" charset="0"/>
                <a:cs typeface="Arial" panose="020B0604020202020204" pitchFamily="34" charset="0"/>
              </a:rPr>
              <a:t>Dispatcher Phoenix Release2Me+</a:t>
            </a:r>
            <a:br>
              <a:rPr lang="en-US" dirty="0"/>
            </a:br>
            <a:r>
              <a:rPr lang="en-US" sz="2000" b="1" i="1" dirty="0"/>
              <a:t>Secure Print Release and Simplified Scanning</a:t>
            </a:r>
            <a:endParaRPr lang="en-US" sz="2856" b="1" i="1" dirty="0"/>
          </a:p>
        </p:txBody>
      </p:sp>
      <p:pic>
        <p:nvPicPr>
          <p:cNvPr id="2051" name="Picture 3" descr="D:\Illustration\Konica Minolta Logos\3d_positive_konica_minolta_vertical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3886" y="0"/>
            <a:ext cx="1218114" cy="8316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Illustration\logos\SEC\sec2017_cropp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120" y="6418072"/>
            <a:ext cx="575554" cy="35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5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07786" y="1222219"/>
            <a:ext cx="3150606" cy="5151421"/>
          </a:xfrm>
          <a:prstGeom prst="rect">
            <a:avLst/>
          </a:prstGeom>
          <a:solidFill>
            <a:schemeClr val="accent6">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7674D0-A9FC-4F40-B7A4-7BAC6F4CEC8B}"/>
              </a:ext>
            </a:extLst>
          </p:cNvPr>
          <p:cNvSpPr/>
          <p:nvPr/>
        </p:nvSpPr>
        <p:spPr>
          <a:xfrm>
            <a:off x="1" y="0"/>
            <a:ext cx="8933688"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5" name="Content Placeholder 4">
            <a:extLst>
              <a:ext uri="{FF2B5EF4-FFF2-40B4-BE49-F238E27FC236}">
                <a16:creationId xmlns:a16="http://schemas.microsoft.com/office/drawing/2014/main" id="{7281677C-A4B5-4B3E-BF18-EB4445F76F13}"/>
              </a:ext>
            </a:extLst>
          </p:cNvPr>
          <p:cNvSpPr>
            <a:spLocks noGrp="1"/>
          </p:cNvSpPr>
          <p:nvPr>
            <p:ph idx="1"/>
          </p:nvPr>
        </p:nvSpPr>
        <p:spPr>
          <a:xfrm>
            <a:off x="883884" y="1256296"/>
            <a:ext cx="8287548" cy="4809526"/>
          </a:xfrm>
        </p:spPr>
        <p:txBody>
          <a:bodyPr>
            <a:normAutofit/>
          </a:bodyPr>
          <a:lstStyle/>
          <a:p>
            <a:pPr marL="457200" indent="-457200"/>
            <a:r>
              <a:rPr lang="en-US" dirty="0"/>
              <a:t>Unsecure printing leads to exposed private information, wasted paper, and compliance failures</a:t>
            </a:r>
          </a:p>
          <a:p>
            <a:pPr marL="457200" indent="-457200"/>
            <a:endParaRPr lang="en-US" dirty="0"/>
          </a:p>
          <a:p>
            <a:pPr marL="457200" indent="-457200"/>
            <a:r>
              <a:rPr lang="en-US" dirty="0"/>
              <a:t>Businesses need a convenient, secure print solution to protect their documents and eliminate unnecessary printing</a:t>
            </a:r>
          </a:p>
          <a:p>
            <a:pPr marL="457200" indent="-457200"/>
            <a:endParaRPr lang="en-US" dirty="0"/>
          </a:p>
          <a:p>
            <a:pPr marL="457200" indent="-457200"/>
            <a:r>
              <a:rPr lang="en-US" dirty="0"/>
              <a:t>Most cases, they are forced to buy a full-featured print management solution, with cost accounting, when all they need is secure print!</a:t>
            </a:r>
          </a:p>
          <a:p>
            <a:pPr lvl="1">
              <a:buFont typeface="Courier New" panose="02070309020205020404" pitchFamily="49" charset="0"/>
              <a:buChar char="o"/>
            </a:pPr>
            <a:endParaRPr lang="en-US" dirty="0"/>
          </a:p>
        </p:txBody>
      </p:sp>
      <p:sp>
        <p:nvSpPr>
          <p:cNvPr id="4" name="Title 3">
            <a:extLst>
              <a:ext uri="{FF2B5EF4-FFF2-40B4-BE49-F238E27FC236}">
                <a16:creationId xmlns:a16="http://schemas.microsoft.com/office/drawing/2014/main" id="{B2A9DEB5-7605-4872-9A5D-92ED8E783EC9}"/>
              </a:ext>
            </a:extLst>
          </p:cNvPr>
          <p:cNvSpPr>
            <a:spLocks noGrp="1"/>
          </p:cNvSpPr>
          <p:nvPr>
            <p:ph type="title"/>
          </p:nvPr>
        </p:nvSpPr>
        <p:spPr>
          <a:xfrm>
            <a:off x="181864" y="-4513"/>
            <a:ext cx="9071864" cy="735822"/>
          </a:xfrm>
        </p:spPr>
        <p:txBody>
          <a:bodyPr>
            <a:noAutofit/>
          </a:bodyPr>
          <a:lstStyle/>
          <a:p>
            <a:r>
              <a:rPr lang="en-US" sz="3600" b="1" dirty="0">
                <a:solidFill>
                  <a:schemeClr val="bg1"/>
                </a:solidFill>
                <a:latin typeface="+mj-lt"/>
              </a:rPr>
              <a:t>Secure Print Is A Must Have</a:t>
            </a:r>
          </a:p>
        </p:txBody>
      </p:sp>
      <p:pic>
        <p:nvPicPr>
          <p:cNvPr id="1026" name="Picture 2" descr="D:\Dispatcher\Phoenix\Presentations\Release2Me\r2me-background.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9278332" y="995882"/>
            <a:ext cx="2414175" cy="553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56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664166" y="1222219"/>
            <a:ext cx="3527834" cy="4684065"/>
          </a:xfrm>
          <a:prstGeom prst="rect">
            <a:avLst/>
          </a:prstGeom>
          <a:solidFill>
            <a:schemeClr val="accent6">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7674D0-A9FC-4F40-B7A4-7BAC6F4CEC8B}"/>
              </a:ext>
            </a:extLst>
          </p:cNvPr>
          <p:cNvSpPr/>
          <p:nvPr/>
        </p:nvSpPr>
        <p:spPr>
          <a:xfrm>
            <a:off x="0" y="0"/>
            <a:ext cx="10159999"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5" name="Content Placeholder 4">
            <a:extLst>
              <a:ext uri="{FF2B5EF4-FFF2-40B4-BE49-F238E27FC236}">
                <a16:creationId xmlns:a16="http://schemas.microsoft.com/office/drawing/2014/main" id="{7281677C-A4B5-4B3E-BF18-EB4445F76F13}"/>
              </a:ext>
            </a:extLst>
          </p:cNvPr>
          <p:cNvSpPr>
            <a:spLocks noGrp="1"/>
          </p:cNvSpPr>
          <p:nvPr>
            <p:ph idx="1"/>
          </p:nvPr>
        </p:nvSpPr>
        <p:spPr>
          <a:xfrm>
            <a:off x="883884" y="1256296"/>
            <a:ext cx="7436251" cy="4351338"/>
          </a:xfrm>
        </p:spPr>
        <p:txBody>
          <a:bodyPr>
            <a:normAutofit lnSpcReduction="10000"/>
          </a:bodyPr>
          <a:lstStyle/>
          <a:p>
            <a:r>
              <a:rPr lang="en-US" dirty="0"/>
              <a:t>Poor Document Processes = Widespread Inefficiencies</a:t>
            </a:r>
          </a:p>
          <a:p>
            <a:endParaRPr lang="en-US" dirty="0"/>
          </a:p>
          <a:p>
            <a:r>
              <a:rPr lang="en-US" dirty="0"/>
              <a:t>Nearly half of employees say it’s </a:t>
            </a:r>
            <a:br>
              <a:rPr lang="en-US" dirty="0"/>
            </a:br>
            <a:r>
              <a:rPr lang="en-US" dirty="0"/>
              <a:t>challenging and time-consuming to find </a:t>
            </a:r>
            <a:br>
              <a:rPr lang="en-US" dirty="0"/>
            </a:br>
            <a:r>
              <a:rPr lang="en-US" dirty="0"/>
              <a:t>documents they need</a:t>
            </a:r>
          </a:p>
          <a:p>
            <a:endParaRPr lang="en-US" dirty="0"/>
          </a:p>
          <a:p>
            <a:r>
              <a:rPr lang="en-US" dirty="0"/>
              <a:t>83% of workers recreate documents that </a:t>
            </a:r>
            <a:br>
              <a:rPr lang="en-US" dirty="0"/>
            </a:br>
            <a:r>
              <a:rPr lang="en-US" dirty="0"/>
              <a:t>already exist because they can’t find it on </a:t>
            </a:r>
            <a:br>
              <a:rPr lang="en-US" dirty="0"/>
            </a:br>
            <a:r>
              <a:rPr lang="en-US" dirty="0"/>
              <a:t>their corporate network!</a:t>
            </a:r>
          </a:p>
          <a:p>
            <a:pPr lvl="1">
              <a:buFont typeface="Courier New" panose="02070309020205020404" pitchFamily="49" charset="0"/>
              <a:buChar char="o"/>
            </a:pPr>
            <a:endParaRPr lang="en-US" dirty="0"/>
          </a:p>
        </p:txBody>
      </p:sp>
      <p:sp>
        <p:nvSpPr>
          <p:cNvPr id="4" name="Title 3">
            <a:extLst>
              <a:ext uri="{FF2B5EF4-FFF2-40B4-BE49-F238E27FC236}">
                <a16:creationId xmlns:a16="http://schemas.microsoft.com/office/drawing/2014/main" id="{B2A9DEB5-7605-4872-9A5D-92ED8E783EC9}"/>
              </a:ext>
            </a:extLst>
          </p:cNvPr>
          <p:cNvSpPr>
            <a:spLocks noGrp="1"/>
          </p:cNvSpPr>
          <p:nvPr>
            <p:ph type="title"/>
          </p:nvPr>
        </p:nvSpPr>
        <p:spPr>
          <a:xfrm>
            <a:off x="181864" y="-4513"/>
            <a:ext cx="10393772" cy="735822"/>
          </a:xfrm>
        </p:spPr>
        <p:txBody>
          <a:bodyPr>
            <a:noAutofit/>
          </a:bodyPr>
          <a:lstStyle/>
          <a:p>
            <a:r>
              <a:rPr lang="en-US" sz="3600" b="1" dirty="0">
                <a:solidFill>
                  <a:schemeClr val="bg1"/>
                </a:solidFill>
                <a:latin typeface="+mj-lt"/>
              </a:rPr>
              <a:t>And Secure Cloud Storage Has Become A Necessity</a:t>
            </a:r>
          </a:p>
        </p:txBody>
      </p:sp>
      <p:sp>
        <p:nvSpPr>
          <p:cNvPr id="6" name="TextBox 5">
            <a:extLst>
              <a:ext uri="{FF2B5EF4-FFF2-40B4-BE49-F238E27FC236}">
                <a16:creationId xmlns:a16="http://schemas.microsoft.com/office/drawing/2014/main" id="{4B7B600E-5708-4E8F-A9B6-733E1FF94583}"/>
              </a:ext>
            </a:extLst>
          </p:cNvPr>
          <p:cNvSpPr txBox="1"/>
          <p:nvPr/>
        </p:nvSpPr>
        <p:spPr>
          <a:xfrm>
            <a:off x="402706" y="6132621"/>
            <a:ext cx="8016240" cy="461665"/>
          </a:xfrm>
          <a:prstGeom prst="rect">
            <a:avLst/>
          </a:prstGeom>
          <a:noFill/>
        </p:spPr>
        <p:txBody>
          <a:bodyPr wrap="square" rtlCol="0">
            <a:spAutoFit/>
          </a:bodyPr>
          <a:lstStyle/>
          <a:p>
            <a:r>
              <a:rPr lang="en-US" sz="1200" i="1" dirty="0"/>
              <a:t>From 2019 Intelligent Information Management Benchmark Report</a:t>
            </a:r>
          </a:p>
          <a:p>
            <a:r>
              <a:rPr lang="en-US" sz="1200" i="1" dirty="0">
                <a:hlinkClick r:id="rId2"/>
              </a:rPr>
              <a:t>https://www.m-files.com/blog/infographic-7-disturbing-document-management-challenges/</a:t>
            </a:r>
            <a:endParaRPr lang="en-US" sz="1200" i="1" dirty="0"/>
          </a:p>
        </p:txBody>
      </p:sp>
      <p:pic>
        <p:nvPicPr>
          <p:cNvPr id="2" name="Picture 1"/>
          <p:cNvPicPr>
            <a:picLocks noChangeAspect="1"/>
          </p:cNvPicPr>
          <p:nvPr/>
        </p:nvPicPr>
        <p:blipFill rotWithShape="1">
          <a:blip r:embed="rId3">
            <a:grayscl/>
            <a:extLst>
              <a:ext uri="{28A0092B-C50C-407E-A947-70E740481C1C}">
                <a14:useLocalDpi xmlns:a14="http://schemas.microsoft.com/office/drawing/2010/main" val="0"/>
              </a:ext>
            </a:extLst>
          </a:blip>
          <a:srcRect r="7572"/>
          <a:stretch/>
        </p:blipFill>
        <p:spPr>
          <a:xfrm>
            <a:off x="7379659" y="1720158"/>
            <a:ext cx="4812341" cy="4186126"/>
          </a:xfrm>
          <a:prstGeom prst="rect">
            <a:avLst/>
          </a:prstGeom>
        </p:spPr>
      </p:pic>
    </p:spTree>
    <p:extLst>
      <p:ext uri="{BB962C8B-B14F-4D97-AF65-F5344CB8AC3E}">
        <p14:creationId xmlns:p14="http://schemas.microsoft.com/office/powerpoint/2010/main" val="293149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016" y="3023857"/>
            <a:ext cx="10625328" cy="3574301"/>
          </a:xfrm>
          <a:prstGeom prst="rect">
            <a:avLst/>
          </a:prstGeom>
          <a:solidFill>
            <a:schemeClr val="accent6">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8DA7EA72-0B8C-4EB3-84B0-FE6F9AB26426}"/>
              </a:ext>
            </a:extLst>
          </p:cNvPr>
          <p:cNvSpPr>
            <a:spLocks noGrp="1"/>
          </p:cNvSpPr>
          <p:nvPr>
            <p:ph type="sldNum" sz="quarter" idx="12"/>
          </p:nvPr>
        </p:nvSpPr>
        <p:spPr/>
        <p:txBody>
          <a:bodyPr/>
          <a:lstStyle/>
          <a:p>
            <a:fld id="{DC072636-299A-6C46-A669-0ADFB831C07C}" type="slidenum">
              <a:rPr lang="en-US" smtClean="0"/>
              <a:pPr/>
              <a:t>4</a:t>
            </a:fld>
            <a:endParaRPr lang="en-US" dirty="0"/>
          </a:p>
        </p:txBody>
      </p:sp>
      <p:sp>
        <p:nvSpPr>
          <p:cNvPr id="6" name="Content Placeholder 5"/>
          <p:cNvSpPr txBox="1">
            <a:spLocks noGrp="1"/>
          </p:cNvSpPr>
          <p:nvPr>
            <p:ph idx="1"/>
          </p:nvPr>
        </p:nvSpPr>
        <p:spPr>
          <a:xfrm>
            <a:off x="741510" y="894219"/>
            <a:ext cx="7463818" cy="5740033"/>
          </a:xfrm>
          <a:prstGeom prst="rect">
            <a:avLst/>
          </a:prstGeom>
          <a:noFill/>
        </p:spPr>
        <p:txBody>
          <a:bodyPr wrap="square" rtlCol="0">
            <a:spAutoFit/>
          </a:bodyPr>
          <a:lstStyle/>
          <a:p>
            <a:pPr>
              <a:buFont typeface="Arial" panose="020B0604020202020204" pitchFamily="34" charset="0"/>
              <a:buChar char="•"/>
            </a:pPr>
            <a:r>
              <a:rPr lang="en-US" dirty="0"/>
              <a:t>Dispatcher Phoenix Release2Me+ is a standalone product for secure print release and simplified scanning</a:t>
            </a:r>
          </a:p>
          <a:p>
            <a:pPr>
              <a:buFont typeface="Arial" panose="020B0604020202020204" pitchFamily="34" charset="0"/>
              <a:buChar char="•"/>
            </a:pPr>
            <a:r>
              <a:rPr lang="en-US" dirty="0"/>
              <a:t>With this cost-effective, easy-to-use solution, users can easily: </a:t>
            </a:r>
          </a:p>
          <a:p>
            <a:pPr lvl="1">
              <a:buFont typeface="Courier New" panose="02070309020205020404" pitchFamily="49" charset="0"/>
              <a:buChar char="o"/>
            </a:pPr>
            <a:r>
              <a:rPr lang="en-US" b="1" dirty="0"/>
              <a:t>Secure their print jobs </a:t>
            </a:r>
            <a:r>
              <a:rPr lang="en-US" dirty="0"/>
              <a:t>via print queue that is accessed at the MFP after authentication</a:t>
            </a:r>
          </a:p>
          <a:p>
            <a:pPr lvl="1">
              <a:buFont typeface="Courier New" panose="02070309020205020404" pitchFamily="49" charset="0"/>
              <a:buChar char="o"/>
            </a:pPr>
            <a:r>
              <a:rPr lang="en-US" dirty="0"/>
              <a:t>Generate a variety of </a:t>
            </a:r>
            <a:r>
              <a:rPr lang="en-US" b="1" dirty="0"/>
              <a:t>print reports </a:t>
            </a:r>
            <a:r>
              <a:rPr lang="en-US" dirty="0"/>
              <a:t>to easily access and monitor print activities</a:t>
            </a:r>
          </a:p>
          <a:p>
            <a:pPr lvl="1">
              <a:buFont typeface="Courier New" panose="02070309020205020404" pitchFamily="49" charset="0"/>
              <a:buChar char="o"/>
            </a:pPr>
            <a:r>
              <a:rPr lang="en-US" b="1" dirty="0"/>
              <a:t>Delegate</a:t>
            </a:r>
            <a:r>
              <a:rPr lang="en-US" dirty="0"/>
              <a:t> print jobs to other employees</a:t>
            </a:r>
          </a:p>
          <a:p>
            <a:pPr lvl="1">
              <a:buFont typeface="Courier New" panose="02070309020205020404" pitchFamily="49" charset="0"/>
              <a:buChar char="o"/>
            </a:pPr>
            <a:r>
              <a:rPr lang="en-US" dirty="0"/>
              <a:t>Access a variety of </a:t>
            </a:r>
            <a:r>
              <a:rPr lang="en-US" b="1" dirty="0"/>
              <a:t>scan workflows </a:t>
            </a:r>
            <a:r>
              <a:rPr lang="en-US" dirty="0"/>
              <a:t>at the MFP to help them store and manage their documents, including Scan to Home, Scan to Me, and Scan to the Cloud (Box, Dropbox, OneDrive, SharePoint, Google Drive, WebDAV, and much more)</a:t>
            </a:r>
          </a:p>
        </p:txBody>
      </p:sp>
      <p:sp>
        <p:nvSpPr>
          <p:cNvPr id="8" name="Rectangle 7">
            <a:extLst>
              <a:ext uri="{FF2B5EF4-FFF2-40B4-BE49-F238E27FC236}">
                <a16:creationId xmlns:a16="http://schemas.microsoft.com/office/drawing/2014/main" id="{F134F03E-B5D8-4418-8906-BDB0B5077F1F}"/>
              </a:ext>
            </a:extLst>
          </p:cNvPr>
          <p:cNvSpPr/>
          <p:nvPr/>
        </p:nvSpPr>
        <p:spPr>
          <a:xfrm>
            <a:off x="-651" y="0"/>
            <a:ext cx="9793875"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9" name="Title 2">
            <a:extLst>
              <a:ext uri="{FF2B5EF4-FFF2-40B4-BE49-F238E27FC236}">
                <a16:creationId xmlns:a16="http://schemas.microsoft.com/office/drawing/2014/main" id="{6073D5C8-388B-401D-B23D-4568CEE25199}"/>
              </a:ext>
            </a:extLst>
          </p:cNvPr>
          <p:cNvSpPr>
            <a:spLocks noGrp="1"/>
          </p:cNvSpPr>
          <p:nvPr>
            <p:ph type="title"/>
          </p:nvPr>
        </p:nvSpPr>
        <p:spPr>
          <a:xfrm>
            <a:off x="326687" y="-9543"/>
            <a:ext cx="9682285" cy="735822"/>
          </a:xfrm>
        </p:spPr>
        <p:txBody>
          <a:bodyPr>
            <a:normAutofit/>
          </a:bodyPr>
          <a:lstStyle/>
          <a:p>
            <a:r>
              <a:rPr lang="en-US" sz="4000" b="1" dirty="0">
                <a:solidFill>
                  <a:schemeClr val="bg1"/>
                </a:solidFill>
                <a:latin typeface="+mj-lt"/>
              </a:rPr>
              <a:t>Introducing Dispatcher Phoenix Release2Me+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4889"/>
          <a:stretch/>
        </p:blipFill>
        <p:spPr>
          <a:xfrm>
            <a:off x="7522464" y="1302258"/>
            <a:ext cx="4669536" cy="5295900"/>
          </a:xfrm>
          <a:prstGeom prst="rect">
            <a:avLst/>
          </a:prstGeom>
        </p:spPr>
      </p:pic>
    </p:spTree>
    <p:extLst>
      <p:ext uri="{BB962C8B-B14F-4D97-AF65-F5344CB8AC3E}">
        <p14:creationId xmlns:p14="http://schemas.microsoft.com/office/powerpoint/2010/main" val="170772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DA7EA72-0B8C-4EB3-84B0-FE6F9AB26426}"/>
              </a:ext>
            </a:extLst>
          </p:cNvPr>
          <p:cNvSpPr>
            <a:spLocks noGrp="1"/>
          </p:cNvSpPr>
          <p:nvPr>
            <p:ph type="sldNum" sz="quarter" idx="12"/>
          </p:nvPr>
        </p:nvSpPr>
        <p:spPr/>
        <p:txBody>
          <a:bodyPr/>
          <a:lstStyle/>
          <a:p>
            <a:fld id="{DC072636-299A-6C46-A669-0ADFB831C07C}" type="slidenum">
              <a:rPr lang="en-US" smtClean="0"/>
              <a:pPr/>
              <a:t>5</a:t>
            </a:fld>
            <a:endParaRPr lang="en-US" dirty="0"/>
          </a:p>
        </p:txBody>
      </p:sp>
      <p:sp>
        <p:nvSpPr>
          <p:cNvPr id="6" name="Content Placeholder 5"/>
          <p:cNvSpPr txBox="1">
            <a:spLocks noGrp="1"/>
          </p:cNvSpPr>
          <p:nvPr>
            <p:ph idx="1"/>
          </p:nvPr>
        </p:nvSpPr>
        <p:spPr>
          <a:xfrm>
            <a:off x="741510" y="894219"/>
            <a:ext cx="10032114" cy="5532797"/>
          </a:xfrm>
          <a:prstGeom prst="rect">
            <a:avLst/>
          </a:prstGeom>
          <a:noFill/>
        </p:spPr>
        <p:txBody>
          <a:bodyPr wrap="square" rtlCol="0">
            <a:spAutoFit/>
          </a:bodyPr>
          <a:lstStyle/>
          <a:p>
            <a:r>
              <a:rPr lang="en-US" sz="3200" dirty="0"/>
              <a:t>Improves Document Security</a:t>
            </a:r>
          </a:p>
          <a:p>
            <a:pPr marL="457200" lvl="1" indent="0">
              <a:buNone/>
            </a:pPr>
            <a:r>
              <a:rPr lang="en-US" i="1" dirty="0"/>
              <a:t>Users can choose to print documents from their Release2Me print queue when they are physically present at the MFP</a:t>
            </a:r>
          </a:p>
          <a:p>
            <a:r>
              <a:rPr lang="en-US" sz="3200" dirty="0"/>
              <a:t>Optimizes Control</a:t>
            </a:r>
          </a:p>
          <a:p>
            <a:pPr marL="457200" lvl="1" indent="0">
              <a:buNone/>
            </a:pPr>
            <a:r>
              <a:rPr lang="en-US" i="1" dirty="0"/>
              <a:t>Choose when and where you want to print out your confidential documents</a:t>
            </a:r>
          </a:p>
          <a:p>
            <a:pPr marL="457200" lvl="1" indent="0">
              <a:buNone/>
            </a:pPr>
            <a:r>
              <a:rPr lang="en-US" i="1" dirty="0"/>
              <a:t>Monitor print activity via dynamic, web-based print reports</a:t>
            </a:r>
          </a:p>
          <a:p>
            <a:r>
              <a:rPr lang="en-US" sz="3200" dirty="0"/>
              <a:t>Reduces Waste</a:t>
            </a:r>
          </a:p>
          <a:p>
            <a:pPr marL="457200" lvl="1" indent="0">
              <a:buNone/>
            </a:pPr>
            <a:r>
              <a:rPr lang="en-US" i="1" dirty="0"/>
              <a:t>Only print what you need and save on printing costs</a:t>
            </a:r>
          </a:p>
          <a:p>
            <a:r>
              <a:rPr lang="en-US" sz="3200" dirty="0"/>
              <a:t>Increases Productivity</a:t>
            </a:r>
          </a:p>
          <a:p>
            <a:pPr marL="457200" lvl="1" indent="0">
              <a:buNone/>
            </a:pPr>
            <a:r>
              <a:rPr lang="en-US" i="1" dirty="0"/>
              <a:t>Improved business operations optimizes time and resources</a:t>
            </a:r>
          </a:p>
          <a:p>
            <a:r>
              <a:rPr lang="en-US" sz="3200" dirty="0"/>
              <a:t>Streamlines Document Handling</a:t>
            </a:r>
          </a:p>
          <a:p>
            <a:pPr marL="457200" lvl="1" indent="0">
              <a:buNone/>
            </a:pPr>
            <a:r>
              <a:rPr lang="en-US" i="1" dirty="0"/>
              <a:t>Scan to email, folders, or the cloud…directly from the MFP</a:t>
            </a:r>
          </a:p>
        </p:txBody>
      </p:sp>
      <p:sp>
        <p:nvSpPr>
          <p:cNvPr id="8" name="Rectangle 7">
            <a:extLst>
              <a:ext uri="{FF2B5EF4-FFF2-40B4-BE49-F238E27FC236}">
                <a16:creationId xmlns:a16="http://schemas.microsoft.com/office/drawing/2014/main" id="{F134F03E-B5D8-4418-8906-BDB0B5077F1F}"/>
              </a:ext>
            </a:extLst>
          </p:cNvPr>
          <p:cNvSpPr/>
          <p:nvPr/>
        </p:nvSpPr>
        <p:spPr>
          <a:xfrm>
            <a:off x="2892" y="0"/>
            <a:ext cx="8023486"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9" name="Title 2">
            <a:extLst>
              <a:ext uri="{FF2B5EF4-FFF2-40B4-BE49-F238E27FC236}">
                <a16:creationId xmlns:a16="http://schemas.microsoft.com/office/drawing/2014/main" id="{6073D5C8-388B-401D-B23D-4568CEE25199}"/>
              </a:ext>
            </a:extLst>
          </p:cNvPr>
          <p:cNvSpPr>
            <a:spLocks noGrp="1"/>
          </p:cNvSpPr>
          <p:nvPr>
            <p:ph type="title"/>
          </p:nvPr>
        </p:nvSpPr>
        <p:spPr>
          <a:xfrm>
            <a:off x="198672" y="-18687"/>
            <a:ext cx="8461712" cy="735822"/>
          </a:xfrm>
        </p:spPr>
        <p:txBody>
          <a:bodyPr>
            <a:normAutofit/>
          </a:bodyPr>
          <a:lstStyle/>
          <a:p>
            <a:r>
              <a:rPr lang="en-US" sz="3600" b="1" dirty="0">
                <a:solidFill>
                  <a:schemeClr val="bg1"/>
                </a:solidFill>
                <a:latin typeface="+mj-lt"/>
              </a:rPr>
              <a:t>How Release2Me+ Helps Our Customers</a:t>
            </a:r>
          </a:p>
        </p:txBody>
      </p:sp>
      <p:pic>
        <p:nvPicPr>
          <p:cNvPr id="2050" name="Picture 2" descr="D:\Dispatcher\Phoenix\Presentations\2019 Overview\Revised\iStock-944986568.pn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20495"/>
          <a:stretch/>
        </p:blipFill>
        <p:spPr bwMode="auto">
          <a:xfrm>
            <a:off x="9503154" y="1874066"/>
            <a:ext cx="2688846" cy="498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7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3085" y="5329429"/>
            <a:ext cx="7571715" cy="989890"/>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266176" y="1024128"/>
            <a:ext cx="3401568" cy="5833872"/>
          </a:xfrm>
          <a:prstGeom prst="rect">
            <a:avLst/>
          </a:prstGeom>
          <a:solidFill>
            <a:schemeClr val="accent6">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8DA7EA72-0B8C-4EB3-84B0-FE6F9AB26426}"/>
              </a:ext>
            </a:extLst>
          </p:cNvPr>
          <p:cNvSpPr>
            <a:spLocks noGrp="1"/>
          </p:cNvSpPr>
          <p:nvPr>
            <p:ph type="sldNum" sz="quarter" idx="12"/>
          </p:nvPr>
        </p:nvSpPr>
        <p:spPr/>
        <p:txBody>
          <a:bodyPr/>
          <a:lstStyle/>
          <a:p>
            <a:fld id="{DC072636-299A-6C46-A669-0ADFB831C07C}" type="slidenum">
              <a:rPr lang="en-US" smtClean="0"/>
              <a:pPr/>
              <a:t>6</a:t>
            </a:fld>
            <a:endParaRPr lang="en-US" dirty="0"/>
          </a:p>
        </p:txBody>
      </p:sp>
      <p:sp>
        <p:nvSpPr>
          <p:cNvPr id="5" name="Content Placeholder 4"/>
          <p:cNvSpPr>
            <a:spLocks noGrp="1"/>
          </p:cNvSpPr>
          <p:nvPr>
            <p:ph idx="1"/>
          </p:nvPr>
        </p:nvSpPr>
        <p:spPr>
          <a:xfrm>
            <a:off x="8399187" y="4183945"/>
            <a:ext cx="2781683" cy="671756"/>
          </a:xfrm>
        </p:spPr>
        <p:txBody>
          <a:bodyPr>
            <a:noAutofit/>
          </a:bodyPr>
          <a:lstStyle/>
          <a:p>
            <a:pPr marL="230611" indent="0">
              <a:lnSpc>
                <a:spcPct val="100000"/>
              </a:lnSpc>
              <a:buNone/>
            </a:pPr>
            <a:r>
              <a:rPr lang="en-US" sz="1599" b="1" i="1" dirty="0"/>
              <a:t>Upgrade Path: </a:t>
            </a:r>
            <a:r>
              <a:rPr lang="en-US" sz="1599" i="1" dirty="0"/>
              <a:t>Customers will be able to upgrade their license to a full Dispatcher Phoenix license with a custom quote via SEC Consulting Services</a:t>
            </a:r>
          </a:p>
          <a:p>
            <a:pPr marL="230612" indent="0">
              <a:lnSpc>
                <a:spcPct val="100000"/>
              </a:lnSpc>
              <a:buNone/>
            </a:pPr>
            <a:endParaRPr lang="en-US" sz="1599" dirty="0"/>
          </a:p>
        </p:txBody>
      </p:sp>
      <p:graphicFrame>
        <p:nvGraphicFramePr>
          <p:cNvPr id="6" name="Table 5"/>
          <p:cNvGraphicFramePr>
            <a:graphicFrameLocks noGrp="1"/>
          </p:cNvGraphicFramePr>
          <p:nvPr>
            <p:extLst>
              <p:ext uri="{D42A27DB-BD31-4B8C-83A1-F6EECF244321}">
                <p14:modId xmlns:p14="http://schemas.microsoft.com/office/powerpoint/2010/main" val="4142851571"/>
              </p:ext>
            </p:extLst>
          </p:nvPr>
        </p:nvGraphicFramePr>
        <p:xfrm>
          <a:off x="8496977" y="1250598"/>
          <a:ext cx="2926080" cy="2623061"/>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0000"/>
                    </a:ext>
                  </a:extLst>
                </a:gridCol>
              </a:tblGrid>
              <a:tr h="476499">
                <a:tc>
                  <a:txBody>
                    <a:bodyPr/>
                    <a:lstStyle/>
                    <a:p>
                      <a:pPr algn="ctr"/>
                      <a:r>
                        <a:rPr lang="en-US" sz="2000" dirty="0"/>
                        <a:t>Licenses</a:t>
                      </a:r>
                      <a:endParaRPr lang="en-US" sz="1500" dirty="0"/>
                    </a:p>
                  </a:txBody>
                  <a:tcPr marL="121862" marR="121862" marT="60931" marB="60931" anchor="ctr">
                    <a:solidFill>
                      <a:schemeClr val="accent6"/>
                    </a:solidFill>
                  </a:tcPr>
                </a:tc>
                <a:extLst>
                  <a:ext uri="{0D108BD9-81ED-4DB2-BD59-A6C34878D82A}">
                    <a16:rowId xmlns:a16="http://schemas.microsoft.com/office/drawing/2014/main" val="10000"/>
                  </a:ext>
                </a:extLst>
              </a:tr>
              <a:tr h="494219">
                <a:tc>
                  <a:txBody>
                    <a:bodyPr/>
                    <a:lstStyle/>
                    <a:p>
                      <a:r>
                        <a:rPr lang="en-US" sz="1500" dirty="0"/>
                        <a:t>DP Release2Me+ (1-49 Devices)</a:t>
                      </a:r>
                    </a:p>
                  </a:txBody>
                  <a:tcPr marL="121862" marR="121862" marT="60931" marB="60931" anchor="ctr">
                    <a:solidFill>
                      <a:schemeClr val="accent6">
                        <a:lumMod val="40000"/>
                        <a:lumOff val="60000"/>
                      </a:schemeClr>
                    </a:solidFill>
                  </a:tcPr>
                </a:tc>
                <a:extLst>
                  <a:ext uri="{0D108BD9-81ED-4DB2-BD59-A6C34878D82A}">
                    <a16:rowId xmlns:a16="http://schemas.microsoft.com/office/drawing/2014/main" val="10001"/>
                  </a:ext>
                </a:extLst>
              </a:tr>
              <a:tr h="494219">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500" dirty="0"/>
                        <a:t>DP Release2Me+ (50+ Devices)</a:t>
                      </a:r>
                    </a:p>
                  </a:txBody>
                  <a:tcPr marL="121862" marR="121862" marT="60931" marB="60931" anchor="ctr">
                    <a:solidFill>
                      <a:schemeClr val="accent6">
                        <a:lumMod val="20000"/>
                        <a:lumOff val="80000"/>
                      </a:schemeClr>
                    </a:solidFill>
                  </a:tcPr>
                </a:tc>
                <a:extLst>
                  <a:ext uri="{0D108BD9-81ED-4DB2-BD59-A6C34878D82A}">
                    <a16:rowId xmlns:a16="http://schemas.microsoft.com/office/drawing/2014/main" val="10002"/>
                  </a:ext>
                </a:extLst>
              </a:tr>
              <a:tr h="494219">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500" dirty="0"/>
                        <a:t>DP Release2Me+ (1-49 Devices) </a:t>
                      </a:r>
                      <a:br>
                        <a:rPr lang="en-US" sz="1500" dirty="0"/>
                      </a:br>
                      <a:r>
                        <a:rPr lang="en-US" sz="1500" dirty="0"/>
                        <a:t>1 year Maintenance</a:t>
                      </a:r>
                    </a:p>
                  </a:txBody>
                  <a:tcPr marL="121862" marR="121862" marT="60931" marB="60931" anchor="ctr">
                    <a:solidFill>
                      <a:schemeClr val="accent6">
                        <a:lumMod val="40000"/>
                        <a:lumOff val="60000"/>
                      </a:schemeClr>
                    </a:solidFill>
                  </a:tcPr>
                </a:tc>
                <a:extLst>
                  <a:ext uri="{0D108BD9-81ED-4DB2-BD59-A6C34878D82A}">
                    <a16:rowId xmlns:a16="http://schemas.microsoft.com/office/drawing/2014/main" val="10003"/>
                  </a:ext>
                </a:extLst>
              </a:tr>
              <a:tr h="494219">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500" dirty="0"/>
                        <a:t>DP Release2Me+ (50+ Devices) </a:t>
                      </a:r>
                      <a:br>
                        <a:rPr lang="en-US" sz="1500" dirty="0"/>
                      </a:br>
                      <a:r>
                        <a:rPr lang="en-US" sz="1500" dirty="0"/>
                        <a:t>1 Year Maintenance</a:t>
                      </a:r>
                    </a:p>
                  </a:txBody>
                  <a:tcPr marL="121862" marR="121862" marT="60931" marB="60931"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4783F284-6BAE-4836-8158-1FF56081C889}"/>
              </a:ext>
            </a:extLst>
          </p:cNvPr>
          <p:cNvSpPr/>
          <p:nvPr/>
        </p:nvSpPr>
        <p:spPr>
          <a:xfrm>
            <a:off x="2892" y="0"/>
            <a:ext cx="8023486"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9" name="Title 2">
            <a:extLst>
              <a:ext uri="{FF2B5EF4-FFF2-40B4-BE49-F238E27FC236}">
                <a16:creationId xmlns:a16="http://schemas.microsoft.com/office/drawing/2014/main" id="{406B8CFF-2EE9-4575-BD96-B662E19F63D4}"/>
              </a:ext>
            </a:extLst>
          </p:cNvPr>
          <p:cNvSpPr>
            <a:spLocks noGrp="1"/>
          </p:cNvSpPr>
          <p:nvPr>
            <p:ph type="title"/>
          </p:nvPr>
        </p:nvSpPr>
        <p:spPr>
          <a:xfrm>
            <a:off x="282725" y="-10207"/>
            <a:ext cx="7463818" cy="735822"/>
          </a:xfrm>
        </p:spPr>
        <p:txBody>
          <a:bodyPr>
            <a:normAutofit/>
          </a:bodyPr>
          <a:lstStyle/>
          <a:p>
            <a:r>
              <a:rPr lang="en-US" sz="3600" b="1" dirty="0">
                <a:solidFill>
                  <a:schemeClr val="bg1"/>
                </a:solidFill>
                <a:latin typeface="+mj-lt"/>
              </a:rPr>
              <a:t>Simplified Licensing </a:t>
            </a:r>
          </a:p>
        </p:txBody>
      </p:sp>
      <p:sp>
        <p:nvSpPr>
          <p:cNvPr id="7" name="Content Placeholder 5">
            <a:extLst>
              <a:ext uri="{FF2B5EF4-FFF2-40B4-BE49-F238E27FC236}">
                <a16:creationId xmlns:a16="http://schemas.microsoft.com/office/drawing/2014/main" id="{C50663EC-7F40-49C5-8ED6-424E3300A6B6}"/>
              </a:ext>
            </a:extLst>
          </p:cNvPr>
          <p:cNvSpPr txBox="1">
            <a:spLocks/>
          </p:cNvSpPr>
          <p:nvPr/>
        </p:nvSpPr>
        <p:spPr>
          <a:xfrm>
            <a:off x="741511" y="1168539"/>
            <a:ext cx="7183289" cy="3867213"/>
          </a:xfrm>
          <a:prstGeom prst="rect">
            <a:avLst/>
          </a:prstGeom>
          <a:noFill/>
        </p:spPr>
        <p:txBody>
          <a:bodyPr vert="horz" wrap="square" lIns="0" tIns="0" rIns="0" bIns="0" rtlCol="0">
            <a:sp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buClrTx/>
              <a:buFont typeface="Arial" panose="020B0604020202020204" pitchFamily="34" charset="0"/>
              <a:buChar char="•"/>
            </a:pPr>
            <a:r>
              <a:rPr lang="en-US" sz="2800" dirty="0"/>
              <a:t>Release2Me+ is a stackable license, available in volume discounts at point of purchase</a:t>
            </a:r>
          </a:p>
          <a:p>
            <a:pPr>
              <a:buClrTx/>
              <a:buFont typeface="Arial" panose="020B0604020202020204" pitchFamily="34" charset="0"/>
              <a:buChar char="•"/>
            </a:pPr>
            <a:endParaRPr lang="en-US" sz="2800" dirty="0"/>
          </a:p>
          <a:p>
            <a:pPr>
              <a:buClrTx/>
              <a:buFont typeface="Arial" panose="020B0604020202020204" pitchFamily="34" charset="0"/>
              <a:buChar char="•"/>
            </a:pPr>
            <a:r>
              <a:rPr lang="en-US" sz="2800" dirty="0"/>
              <a:t>Ordering and configuration is simple…</a:t>
            </a:r>
          </a:p>
          <a:p>
            <a:pPr marL="0" indent="0" algn="ctr">
              <a:buClrTx/>
              <a:buNone/>
            </a:pPr>
            <a:r>
              <a:rPr lang="en-US" sz="3200" b="1" dirty="0"/>
              <a:t>Choose the number of MFPs PLUS 1 Year of maintenance for each device…</a:t>
            </a:r>
            <a:br>
              <a:rPr lang="en-US" sz="3200" b="1" dirty="0"/>
            </a:br>
            <a:r>
              <a:rPr lang="en-US" sz="3200" b="1" dirty="0"/>
              <a:t>and you’re done</a:t>
            </a:r>
          </a:p>
        </p:txBody>
      </p:sp>
      <p:sp>
        <p:nvSpPr>
          <p:cNvPr id="2" name="TextBox 1">
            <a:extLst>
              <a:ext uri="{FF2B5EF4-FFF2-40B4-BE49-F238E27FC236}">
                <a16:creationId xmlns:a16="http://schemas.microsoft.com/office/drawing/2014/main" id="{206A1A34-BB01-446D-A6FC-0F90C7541ED9}"/>
              </a:ext>
            </a:extLst>
          </p:cNvPr>
          <p:cNvSpPr txBox="1"/>
          <p:nvPr/>
        </p:nvSpPr>
        <p:spPr>
          <a:xfrm>
            <a:off x="680288" y="5329429"/>
            <a:ext cx="7132320" cy="923330"/>
          </a:xfrm>
          <a:prstGeom prst="rect">
            <a:avLst/>
          </a:prstGeom>
          <a:noFill/>
        </p:spPr>
        <p:txBody>
          <a:bodyPr wrap="square" rtlCol="0">
            <a:spAutoFit/>
          </a:bodyPr>
          <a:lstStyle/>
          <a:p>
            <a:r>
              <a:rPr lang="en-US" b="1" i="1" dirty="0"/>
              <a:t>For those customers looking for advanced workflow capabilities with secure follow you printing, the standard Release2Me device licenses are available to add to the Dispatcher Phoenix base license</a:t>
            </a:r>
          </a:p>
        </p:txBody>
      </p:sp>
    </p:spTree>
    <p:extLst>
      <p:ext uri="{BB962C8B-B14F-4D97-AF65-F5344CB8AC3E}">
        <p14:creationId xmlns:p14="http://schemas.microsoft.com/office/powerpoint/2010/main" val="14478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99598" y="1024128"/>
            <a:ext cx="3292402" cy="5833872"/>
          </a:xfrm>
          <a:prstGeom prst="rect">
            <a:avLst/>
          </a:prstGeom>
          <a:solidFill>
            <a:schemeClr val="accent6">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スライド番号プレースホルダー 3">
            <a:extLst>
              <a:ext uri="{FF2B5EF4-FFF2-40B4-BE49-F238E27FC236}">
                <a16:creationId xmlns:a16="http://schemas.microsoft.com/office/drawing/2014/main" id="{8DA7EA72-0B8C-4EB3-84B0-FE6F9AB26426}"/>
              </a:ext>
            </a:extLst>
          </p:cNvPr>
          <p:cNvSpPr>
            <a:spLocks noGrp="1"/>
          </p:cNvSpPr>
          <p:nvPr>
            <p:ph type="sldNum" sz="quarter" idx="12"/>
          </p:nvPr>
        </p:nvSpPr>
        <p:spPr/>
        <p:txBody>
          <a:bodyPr/>
          <a:lstStyle/>
          <a:p>
            <a:fld id="{DC072636-299A-6C46-A669-0ADFB831C07C}" type="slidenum">
              <a:rPr lang="en-US" smtClean="0"/>
              <a:pPr/>
              <a:t>7</a:t>
            </a:fld>
            <a:endParaRPr lang="en-US" dirty="0"/>
          </a:p>
        </p:txBody>
      </p:sp>
      <p:sp>
        <p:nvSpPr>
          <p:cNvPr id="8" name="Rectangle 7">
            <a:extLst>
              <a:ext uri="{FF2B5EF4-FFF2-40B4-BE49-F238E27FC236}">
                <a16:creationId xmlns:a16="http://schemas.microsoft.com/office/drawing/2014/main" id="{4783F284-6BAE-4836-8158-1FF56081C889}"/>
              </a:ext>
            </a:extLst>
          </p:cNvPr>
          <p:cNvSpPr/>
          <p:nvPr/>
        </p:nvSpPr>
        <p:spPr>
          <a:xfrm>
            <a:off x="2892" y="0"/>
            <a:ext cx="8023486" cy="666739"/>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904"/>
          </a:p>
        </p:txBody>
      </p:sp>
      <p:sp>
        <p:nvSpPr>
          <p:cNvPr id="9" name="Title 2">
            <a:extLst>
              <a:ext uri="{FF2B5EF4-FFF2-40B4-BE49-F238E27FC236}">
                <a16:creationId xmlns:a16="http://schemas.microsoft.com/office/drawing/2014/main" id="{406B8CFF-2EE9-4575-BD96-B662E19F63D4}"/>
              </a:ext>
            </a:extLst>
          </p:cNvPr>
          <p:cNvSpPr>
            <a:spLocks noGrp="1"/>
          </p:cNvSpPr>
          <p:nvPr>
            <p:ph type="title"/>
          </p:nvPr>
        </p:nvSpPr>
        <p:spPr>
          <a:xfrm>
            <a:off x="282726" y="-8302"/>
            <a:ext cx="7463818" cy="735822"/>
          </a:xfrm>
        </p:spPr>
        <p:txBody>
          <a:bodyPr>
            <a:normAutofit/>
          </a:bodyPr>
          <a:lstStyle/>
          <a:p>
            <a:r>
              <a:rPr lang="en-US" sz="3600" b="1" dirty="0">
                <a:solidFill>
                  <a:schemeClr val="bg1"/>
                </a:solidFill>
                <a:latin typeface="+mj-lt"/>
              </a:rPr>
              <a:t>Release2Me+ Summary</a:t>
            </a:r>
          </a:p>
        </p:txBody>
      </p:sp>
      <p:sp>
        <p:nvSpPr>
          <p:cNvPr id="7" name="Content Placeholder 5">
            <a:extLst>
              <a:ext uri="{FF2B5EF4-FFF2-40B4-BE49-F238E27FC236}">
                <a16:creationId xmlns:a16="http://schemas.microsoft.com/office/drawing/2014/main" id="{C50663EC-7F40-49C5-8ED6-424E3300A6B6}"/>
              </a:ext>
            </a:extLst>
          </p:cNvPr>
          <p:cNvSpPr txBox="1">
            <a:spLocks/>
          </p:cNvSpPr>
          <p:nvPr/>
        </p:nvSpPr>
        <p:spPr>
          <a:xfrm>
            <a:off x="741511" y="1231629"/>
            <a:ext cx="8004137" cy="3819507"/>
          </a:xfrm>
          <a:prstGeom prst="rect">
            <a:avLst/>
          </a:prstGeom>
          <a:noFill/>
        </p:spPr>
        <p:txBody>
          <a:bodyPr vert="horz" wrap="square" lIns="0" tIns="0" rIns="0" bIns="0" rtlCol="0">
            <a:sp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buClrTx/>
              <a:buFont typeface="Arial" panose="020B0604020202020204" pitchFamily="34" charset="0"/>
              <a:buChar char="•"/>
            </a:pPr>
            <a:r>
              <a:rPr lang="en-US" sz="3200" dirty="0"/>
              <a:t>Release2Me+ is an ideal solution for businesses that need to secure their print </a:t>
            </a:r>
            <a:br>
              <a:rPr lang="en-US" sz="3200" dirty="0"/>
            </a:br>
            <a:r>
              <a:rPr lang="en-US" sz="3200" dirty="0"/>
              <a:t>outs and optimize their scanning workflows</a:t>
            </a:r>
          </a:p>
          <a:p>
            <a:pPr>
              <a:buClrTx/>
              <a:buFont typeface="Arial" panose="020B0604020202020204" pitchFamily="34" charset="0"/>
              <a:buChar char="•"/>
            </a:pPr>
            <a:endParaRPr lang="en-US" sz="2000" dirty="0"/>
          </a:p>
          <a:p>
            <a:pPr>
              <a:buClrTx/>
              <a:buFont typeface="Arial" panose="020B0604020202020204" pitchFamily="34" charset="0"/>
              <a:buChar char="•"/>
            </a:pPr>
            <a:r>
              <a:rPr lang="en-US" sz="3200" dirty="0"/>
              <a:t>Easy-to-use secure print release system and</a:t>
            </a:r>
            <a:br>
              <a:rPr lang="en-US" sz="3200" dirty="0"/>
            </a:br>
            <a:r>
              <a:rPr lang="en-US" sz="3200" dirty="0"/>
              <a:t>scan-to-cloud workflows help companies </a:t>
            </a:r>
            <a:br>
              <a:rPr lang="en-US" sz="3200" dirty="0"/>
            </a:br>
            <a:r>
              <a:rPr lang="en-US" sz="3200" dirty="0"/>
              <a:t>advance security in their workflow processes</a:t>
            </a:r>
          </a:p>
        </p:txBody>
      </p:sp>
      <p:sp>
        <p:nvSpPr>
          <p:cNvPr id="2" name="TextBox 1">
            <a:extLst>
              <a:ext uri="{FF2B5EF4-FFF2-40B4-BE49-F238E27FC236}">
                <a16:creationId xmlns:a16="http://schemas.microsoft.com/office/drawing/2014/main" id="{42808E5F-9CC0-4568-B523-B80320D0F941}"/>
              </a:ext>
            </a:extLst>
          </p:cNvPr>
          <p:cNvSpPr txBox="1"/>
          <p:nvPr/>
        </p:nvSpPr>
        <p:spPr>
          <a:xfrm>
            <a:off x="466399" y="6049093"/>
            <a:ext cx="8708312" cy="954107"/>
          </a:xfrm>
          <a:prstGeom prst="rect">
            <a:avLst/>
          </a:prstGeom>
          <a:noFill/>
        </p:spPr>
        <p:txBody>
          <a:bodyPr wrap="square" rtlCol="0">
            <a:spAutoFit/>
          </a:bodyPr>
          <a:lstStyle/>
          <a:p>
            <a:r>
              <a:rPr lang="en-US" sz="2800" i="1" dirty="0"/>
              <a:t>Any questions? Contact sec@kmbs.konicaminolta.us</a:t>
            </a:r>
          </a:p>
          <a:p>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32039"/>
          <a:stretch/>
        </p:blipFill>
        <p:spPr>
          <a:xfrm>
            <a:off x="7558923" y="2040536"/>
            <a:ext cx="4633077" cy="4817464"/>
          </a:xfrm>
          <a:prstGeom prst="rect">
            <a:avLst/>
          </a:prstGeom>
        </p:spPr>
      </p:pic>
    </p:spTree>
    <p:extLst>
      <p:ext uri="{BB962C8B-B14F-4D97-AF65-F5344CB8AC3E}">
        <p14:creationId xmlns:p14="http://schemas.microsoft.com/office/powerpoint/2010/main" val="222370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llustration\Konica Minolta Logos\3d_positive_konica_minolta_vertical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1175194"/>
            <a:ext cx="5343525"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69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TotalTime>
  <Words>543</Words>
  <Application>Microsoft Office PowerPoint</Application>
  <PresentationFormat>Widescreen</PresentationFormat>
  <Paragraphs>60</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Lucida Sans Unicode</vt:lpstr>
      <vt:lpstr>Office Theme</vt:lpstr>
      <vt:lpstr>Dispatcher Phoenix Release2Me+ Secure Print Release and Simplified Scanning</vt:lpstr>
      <vt:lpstr>Secure Print Is A Must Have</vt:lpstr>
      <vt:lpstr>And Secure Cloud Storage Has Become A Necessity</vt:lpstr>
      <vt:lpstr>Introducing Dispatcher Phoenix Release2Me+</vt:lpstr>
      <vt:lpstr>How Release2Me+ Helps Our Customers</vt:lpstr>
      <vt:lpstr>Simplified Licensing </vt:lpstr>
      <vt:lpstr>Release2Me+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Dispatcher Phoenix ScanTrip Simple yet powerful scanning solution</dc:title>
  <dc:creator>Catherine</dc:creator>
  <cp:lastModifiedBy>Hayley Haspeslagh</cp:lastModifiedBy>
  <cp:revision>68</cp:revision>
  <dcterms:created xsi:type="dcterms:W3CDTF">2020-01-27T19:55:50Z</dcterms:created>
  <dcterms:modified xsi:type="dcterms:W3CDTF">2021-03-30T18:35:06Z</dcterms:modified>
</cp:coreProperties>
</file>